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Gelasio" panose="020B0604020202020204" charset="0"/>
      <p:regular r:id="rId13"/>
    </p:embeddedFont>
    <p:embeddedFont>
      <p:font typeface="Gelasio Semi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6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6563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5151" y="22302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8427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Pneumonia Detection Using Deep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41990"/>
            <a:ext cx="7556421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project focuses on developing an AI-based system for detecting pneumonia from chest X-ray images using deep learning techniques. The study employs the ResNet-50 convolutional neural network architecture with transfer learning to achieve accurate and efficient classification. The dataset consists of 5,856 chest X-ray images, preprocessed and augmented to enhance model generalization. The goal is to provide a reliable tool to assist healthcare professionals in early pneumonia diagnosis, improving patient outcomes and reducing diagnostic delays.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09298"/>
            <a:ext cx="80922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Conclusion and Future Work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1339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52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Conclusion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703808"/>
            <a:ext cx="56709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study validates the effectiveness of ResNet-50 with transfer learning for pneumonia detection, achieving 97.2% accuracy and demonstrating potential for clinical application.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521339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8" name="Text 5"/>
          <p:cNvSpPr/>
          <p:nvPr/>
        </p:nvSpPr>
        <p:spPr>
          <a:xfrm>
            <a:off x="8165783" y="52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Future Directions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165783" y="5703808"/>
            <a:ext cx="56709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Plans include extending classification to bacterial vs viral pneumonia, multi-label detection of lung diseases, real-time deployment, and explainability via Grad-CAM for clinician trust.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3293A2-6AEB-B01A-ED53-D5D6359BE98E}"/>
              </a:ext>
            </a:extLst>
          </p:cNvPr>
          <p:cNvSpPr/>
          <p:nvPr/>
        </p:nvSpPr>
        <p:spPr>
          <a:xfrm>
            <a:off x="12634332" y="7761249"/>
            <a:ext cx="1895707" cy="335955"/>
          </a:xfrm>
          <a:prstGeom prst="rect">
            <a:avLst/>
          </a:prstGeom>
          <a:solidFill>
            <a:srgbClr val="F9F6F0"/>
          </a:solidFill>
          <a:ln>
            <a:solidFill>
              <a:srgbClr val="F9F6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11" y="945237"/>
            <a:ext cx="4930259" cy="633900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65069" y="613410"/>
            <a:ext cx="7586663" cy="1390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Introduction and Significance</a:t>
            </a:r>
            <a:endParaRPr lang="en-US" sz="4350" dirty="0"/>
          </a:p>
        </p:txBody>
      </p:sp>
      <p:sp>
        <p:nvSpPr>
          <p:cNvPr id="5" name="Shape 1"/>
          <p:cNvSpPr/>
          <p:nvPr/>
        </p:nvSpPr>
        <p:spPr>
          <a:xfrm>
            <a:off x="6265069" y="2337792"/>
            <a:ext cx="3682127" cy="3061930"/>
          </a:xfrm>
          <a:prstGeom prst="roundRect">
            <a:avLst>
              <a:gd name="adj" fmla="val 1090"/>
            </a:avLst>
          </a:prstGeom>
          <a:solidFill>
            <a:srgbClr val="EEE8DD"/>
          </a:solidFill>
          <a:ln/>
        </p:spPr>
      </p:sp>
      <p:sp>
        <p:nvSpPr>
          <p:cNvPr id="6" name="Text 2"/>
          <p:cNvSpPr/>
          <p:nvPr/>
        </p:nvSpPr>
        <p:spPr>
          <a:xfrm>
            <a:off x="6487478" y="2560201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About Pneumonia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6487478" y="3041333"/>
            <a:ext cx="3237309" cy="2135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Pneumonia is a serious lung infection caused by bacteria, viruses, or fungi, leading to high morbidity and mortality worldwide, especially in children under five years.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69604" y="2337792"/>
            <a:ext cx="3682127" cy="3061930"/>
          </a:xfrm>
          <a:prstGeom prst="roundRect">
            <a:avLst>
              <a:gd name="adj" fmla="val 1090"/>
            </a:avLst>
          </a:prstGeom>
          <a:solidFill>
            <a:srgbClr val="EEE8DD"/>
          </a:solidFill>
          <a:ln/>
        </p:spPr>
      </p:sp>
      <p:sp>
        <p:nvSpPr>
          <p:cNvPr id="9" name="Text 5"/>
          <p:cNvSpPr/>
          <p:nvPr/>
        </p:nvSpPr>
        <p:spPr>
          <a:xfrm>
            <a:off x="10392013" y="2560201"/>
            <a:ext cx="301740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Diagnostic Challenges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10392013" y="3041333"/>
            <a:ext cx="3237309" cy="1779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Chest X-rays are the primary diagnostic tool but require expert interpretation, which can be time-consuming and prone to errors.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265069" y="5622131"/>
            <a:ext cx="7586663" cy="1993940"/>
          </a:xfrm>
          <a:prstGeom prst="roundRect">
            <a:avLst>
              <a:gd name="adj" fmla="val 1674"/>
            </a:avLst>
          </a:prstGeom>
          <a:solidFill>
            <a:srgbClr val="EEE8DD"/>
          </a:solidFill>
          <a:ln/>
        </p:spPr>
      </p:sp>
      <p:sp>
        <p:nvSpPr>
          <p:cNvPr id="12" name="Text 8"/>
          <p:cNvSpPr/>
          <p:nvPr/>
        </p:nvSpPr>
        <p:spPr>
          <a:xfrm>
            <a:off x="6487478" y="5844540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Role of AI</a:t>
            </a:r>
            <a:endParaRPr lang="en-US" sz="2150" dirty="0"/>
          </a:p>
        </p:txBody>
      </p:sp>
      <p:sp>
        <p:nvSpPr>
          <p:cNvPr id="13" name="Text 9"/>
          <p:cNvSpPr/>
          <p:nvPr/>
        </p:nvSpPr>
        <p:spPr>
          <a:xfrm>
            <a:off x="6487478" y="6325672"/>
            <a:ext cx="7141845" cy="1067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Deep learning models, especially CNNs like ResNet-50, offer automated, reliable, and faster pneumonia detection, reducing diagnostic variability and delays.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CFA672-9D2E-5651-C8B4-55428439D782}"/>
              </a:ext>
            </a:extLst>
          </p:cNvPr>
          <p:cNvSpPr/>
          <p:nvPr/>
        </p:nvSpPr>
        <p:spPr>
          <a:xfrm>
            <a:off x="12634332" y="7761249"/>
            <a:ext cx="1895707" cy="335955"/>
          </a:xfrm>
          <a:prstGeom prst="rect">
            <a:avLst/>
          </a:prstGeom>
          <a:solidFill>
            <a:srgbClr val="F9F6F0"/>
          </a:solidFill>
          <a:ln>
            <a:solidFill>
              <a:srgbClr val="F9F6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78700"/>
            <a:ext cx="80847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Literature Review Highlights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54454"/>
            <a:ext cx="29531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Previous Approaches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3559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Cough sound analysis with logistic regression achieved 75% specificity and 94% sensitivity.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4069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VGG-based CNN models reached up to 96% accuracy using chest X-rays.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44580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MobileNet and ResNet variants showed accuracies between 93% and 99% on various datasets.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2544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Key Insights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383559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Transfer learning enhances model performance and reduces training time.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64069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Large, diverse datasets improve generalization but require preprocessing.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44580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Residual networks like ResNet mitigate vanishing gradients, enabling deeper models.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C4B240-61BE-2AC1-7B58-47583548BB52}"/>
              </a:ext>
            </a:extLst>
          </p:cNvPr>
          <p:cNvSpPr/>
          <p:nvPr/>
        </p:nvSpPr>
        <p:spPr>
          <a:xfrm>
            <a:off x="12634332" y="7761249"/>
            <a:ext cx="1895707" cy="335955"/>
          </a:xfrm>
          <a:prstGeom prst="rect">
            <a:avLst/>
          </a:prstGeom>
          <a:solidFill>
            <a:srgbClr val="F9F6F0"/>
          </a:solidFill>
          <a:ln>
            <a:solidFill>
              <a:srgbClr val="F9F6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" y="2872740"/>
            <a:ext cx="4663440" cy="24841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279684"/>
            <a:ext cx="74343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Dataset and Preprocessing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280190" y="258377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6" name="Text 2"/>
          <p:cNvSpPr/>
          <p:nvPr/>
        </p:nvSpPr>
        <p:spPr>
          <a:xfrm>
            <a:off x="7017306" y="25837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Dataset Overview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074194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5,856 chest X-ray images categorized as Normal (1,583) and Pneumonia (4,273), split into training (80%), validation (10%), and test (10%) sets.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867" y="258377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9" name="Text 5"/>
          <p:cNvSpPr/>
          <p:nvPr/>
        </p:nvSpPr>
        <p:spPr>
          <a:xfrm>
            <a:off x="10908983" y="25837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Preprocessing Steps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908983" y="3074194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Cleaning unreadable images, resizing to 224×224 pixels, normalization, and data augmentation including rotation, flipping, zooming, and shear transformations.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280190" y="573357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2" name="Text 8"/>
          <p:cNvSpPr/>
          <p:nvPr/>
        </p:nvSpPr>
        <p:spPr>
          <a:xfrm>
            <a:off x="7017306" y="57335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Purpose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7017306" y="6223992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Standardizing and enriching the dataset to improve model training, generalization, and reduce overfitting.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F24EB6-2A3F-F53C-F627-D690B2AD4F13}"/>
              </a:ext>
            </a:extLst>
          </p:cNvPr>
          <p:cNvSpPr/>
          <p:nvPr/>
        </p:nvSpPr>
        <p:spPr>
          <a:xfrm>
            <a:off x="12634332" y="7772400"/>
            <a:ext cx="1895707" cy="335955"/>
          </a:xfrm>
          <a:prstGeom prst="rect">
            <a:avLst/>
          </a:prstGeom>
          <a:solidFill>
            <a:srgbClr val="F9F6F0"/>
          </a:solidFill>
          <a:ln>
            <a:solidFill>
              <a:srgbClr val="F9F6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644027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550" y="404693"/>
            <a:ext cx="8115300" cy="28346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0204" y="4179451"/>
            <a:ext cx="10318313" cy="607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Deep Learning and ResNet-50 Architecture</a:t>
            </a:r>
            <a:endParaRPr lang="en-US" sz="38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204" y="5078254"/>
            <a:ext cx="4423291" cy="77735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74514" y="6147078"/>
            <a:ext cx="2429351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Deep Learning</a:t>
            </a:r>
            <a:endParaRPr lang="en-US" sz="1900" dirty="0"/>
          </a:p>
        </p:txBody>
      </p:sp>
      <p:sp>
        <p:nvSpPr>
          <p:cNvPr id="7" name="Text 2"/>
          <p:cNvSpPr/>
          <p:nvPr/>
        </p:nvSpPr>
        <p:spPr>
          <a:xfrm>
            <a:off x="874514" y="6567249"/>
            <a:ext cx="4034671" cy="932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Uses multiple layers of nonlinear processing units for feature extraction and classification, excelling in image recognition tasks.</a:t>
            </a:r>
            <a:endParaRPr lang="en-US" sz="15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3495" y="5078254"/>
            <a:ext cx="4423291" cy="777359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297805" y="6147078"/>
            <a:ext cx="2429351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ResNet-50</a:t>
            </a:r>
            <a:endParaRPr lang="en-US" sz="1900" dirty="0"/>
          </a:p>
        </p:txBody>
      </p:sp>
      <p:sp>
        <p:nvSpPr>
          <p:cNvPr id="10" name="Text 4"/>
          <p:cNvSpPr/>
          <p:nvPr/>
        </p:nvSpPr>
        <p:spPr>
          <a:xfrm>
            <a:off x="5297805" y="6567249"/>
            <a:ext cx="4034671" cy="932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50-layer CNN with residual connections that prevent vanishing gradients, enabling effective training of deep networks.</a:t>
            </a:r>
            <a:endParaRPr lang="en-US" sz="15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6786" y="5078254"/>
            <a:ext cx="4423291" cy="777359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9721096" y="6147078"/>
            <a:ext cx="2429351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Transfer Learning</a:t>
            </a:r>
            <a:endParaRPr lang="en-US" sz="1900" dirty="0"/>
          </a:p>
        </p:txBody>
      </p:sp>
      <p:sp>
        <p:nvSpPr>
          <p:cNvPr id="13" name="Text 6"/>
          <p:cNvSpPr/>
          <p:nvPr/>
        </p:nvSpPr>
        <p:spPr>
          <a:xfrm>
            <a:off x="9721096" y="6567249"/>
            <a:ext cx="4034671" cy="932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Utilizes pretrained ImageNet weights, fine-tuning the model for pneumonia detection to reduce training time and improve accuracy.</a:t>
            </a:r>
            <a:endParaRPr lang="en-US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FFE2EB-BD88-98C1-4EB6-5E9B5B8AF768}"/>
              </a:ext>
            </a:extLst>
          </p:cNvPr>
          <p:cNvSpPr/>
          <p:nvPr/>
        </p:nvSpPr>
        <p:spPr>
          <a:xfrm>
            <a:off x="12634332" y="7772400"/>
            <a:ext cx="1895707" cy="335955"/>
          </a:xfrm>
          <a:prstGeom prst="rect">
            <a:avLst/>
          </a:prstGeom>
          <a:solidFill>
            <a:srgbClr val="F9F6F0"/>
          </a:solidFill>
          <a:ln>
            <a:solidFill>
              <a:srgbClr val="F9F6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9611" y="557093"/>
            <a:ext cx="7602498" cy="624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Model Architecture and Layers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11" y="1706285"/>
            <a:ext cx="4617720" cy="29260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703820" y="1661398"/>
            <a:ext cx="6234470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99611" y="5281732"/>
            <a:ext cx="2696766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Input and Base Model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99611" y="5793819"/>
            <a:ext cx="4084796" cy="959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Input images resized to 224×224×3. Base ResNet-50 pretrained on ImageNet provides convolutional and residual layers.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5279708" y="5281732"/>
            <a:ext cx="2498646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Key Layers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5279708" y="5793819"/>
            <a:ext cx="4084796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Convolutional layers extract features.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5279708" y="6183511"/>
            <a:ext cx="4084796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Max pooling reduces spatial dimensions.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5279708" y="6573203"/>
            <a:ext cx="4084796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Residual blocks enable deeper learning.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5279708" y="6962894"/>
            <a:ext cx="4084796" cy="639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Global average pooling summarizes features.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9859804" y="5281732"/>
            <a:ext cx="2498646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Final Layers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9859804" y="5793819"/>
            <a:ext cx="4084796" cy="1279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Fully connected dense layer with 1,024 units and ReLU activation, dropout layer (rate 0.5) to prevent overfitting, and sigmoid output layer for binary classification.</a:t>
            </a:r>
            <a:endParaRPr lang="en-US" sz="15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7244A9-1D4B-E90E-6996-FAF9ECA35874}"/>
              </a:ext>
            </a:extLst>
          </p:cNvPr>
          <p:cNvSpPr/>
          <p:nvPr/>
        </p:nvSpPr>
        <p:spPr>
          <a:xfrm>
            <a:off x="12634332" y="7761249"/>
            <a:ext cx="1895707" cy="335955"/>
          </a:xfrm>
          <a:prstGeom prst="rect">
            <a:avLst/>
          </a:prstGeom>
          <a:solidFill>
            <a:srgbClr val="F9F6F0"/>
          </a:solidFill>
          <a:ln>
            <a:solidFill>
              <a:srgbClr val="F9F6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181" y="283488"/>
            <a:ext cx="4120039" cy="22682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810119"/>
            <a:ext cx="104683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Training Setup and Hyperparameters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4859060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EEE8DD"/>
          </a:solidFill>
          <a:ln/>
        </p:spPr>
      </p:sp>
      <p:sp>
        <p:nvSpPr>
          <p:cNvPr id="6" name="Text 2"/>
          <p:cNvSpPr/>
          <p:nvPr/>
        </p:nvSpPr>
        <p:spPr>
          <a:xfrm>
            <a:off x="1020604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Training Details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0604" y="5576292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 trained for 20 epochs with batch size 32 using Adam optimizer and binary cross-entropy loss function.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16962" y="4859060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EEE8DD"/>
          </a:solidFill>
          <a:ln/>
        </p:spPr>
      </p:sp>
      <p:sp>
        <p:nvSpPr>
          <p:cNvPr id="9" name="Text 5"/>
          <p:cNvSpPr/>
          <p:nvPr/>
        </p:nvSpPr>
        <p:spPr>
          <a:xfrm>
            <a:off x="5443776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Augmentation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443776" y="5576292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Applied rotation, zoom, shear, and horizontal flips on training data to improve robustness.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640133" y="4859060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EEE8DD"/>
          </a:solidFill>
          <a:ln/>
        </p:spPr>
      </p:sp>
      <p:sp>
        <p:nvSpPr>
          <p:cNvPr id="12" name="Text 8"/>
          <p:cNvSpPr/>
          <p:nvPr/>
        </p:nvSpPr>
        <p:spPr>
          <a:xfrm>
            <a:off x="9866948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Hardware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9866948" y="5576292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Training performed on Intel i5/i7 processors with 8/16 GB RAM; GPU acceleration recommended for faster training.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DBAA0B-85CE-34FD-B1EA-1A377D11DEF8}"/>
              </a:ext>
            </a:extLst>
          </p:cNvPr>
          <p:cNvSpPr/>
          <p:nvPr/>
        </p:nvSpPr>
        <p:spPr>
          <a:xfrm>
            <a:off x="12634332" y="7761249"/>
            <a:ext cx="1895707" cy="335955"/>
          </a:xfrm>
          <a:prstGeom prst="rect">
            <a:avLst/>
          </a:prstGeom>
          <a:solidFill>
            <a:srgbClr val="F9F6F0"/>
          </a:solidFill>
          <a:ln>
            <a:solidFill>
              <a:srgbClr val="F9F6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577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6054" y="1381720"/>
            <a:ext cx="5002173" cy="546913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77942" y="532686"/>
            <a:ext cx="7788116" cy="12108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Experimental Results and Metrics</a:t>
            </a:r>
            <a:endParaRPr lang="en-US" sz="3800" dirty="0"/>
          </a:p>
        </p:txBody>
      </p:sp>
      <p:sp>
        <p:nvSpPr>
          <p:cNvPr id="5" name="Shape 1"/>
          <p:cNvSpPr/>
          <p:nvPr/>
        </p:nvSpPr>
        <p:spPr>
          <a:xfrm>
            <a:off x="895826" y="2034064"/>
            <a:ext cx="22860" cy="5665827"/>
          </a:xfrm>
          <a:prstGeom prst="roundRect">
            <a:avLst>
              <a:gd name="adj" fmla="val 127114"/>
            </a:avLst>
          </a:prstGeom>
          <a:solidFill>
            <a:srgbClr val="D4CEC3"/>
          </a:solidFill>
          <a:ln/>
        </p:spPr>
      </p:sp>
      <p:sp>
        <p:nvSpPr>
          <p:cNvPr id="6" name="Shape 2"/>
          <p:cNvSpPr/>
          <p:nvPr/>
        </p:nvSpPr>
        <p:spPr>
          <a:xfrm>
            <a:off x="1090851" y="2458403"/>
            <a:ext cx="581144" cy="22860"/>
          </a:xfrm>
          <a:prstGeom prst="roundRect">
            <a:avLst>
              <a:gd name="adj" fmla="val 127114"/>
            </a:avLst>
          </a:prstGeom>
          <a:solidFill>
            <a:srgbClr val="D4CEC3"/>
          </a:solidFill>
          <a:ln/>
        </p:spPr>
      </p:sp>
      <p:sp>
        <p:nvSpPr>
          <p:cNvPr id="7" name="Shape 3"/>
          <p:cNvSpPr/>
          <p:nvPr/>
        </p:nvSpPr>
        <p:spPr>
          <a:xfrm>
            <a:off x="677942" y="2251948"/>
            <a:ext cx="435769" cy="435769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8" name="Text 4"/>
          <p:cNvSpPr/>
          <p:nvPr/>
        </p:nvSpPr>
        <p:spPr>
          <a:xfrm>
            <a:off x="750570" y="2288262"/>
            <a:ext cx="290513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250" dirty="0"/>
          </a:p>
        </p:txBody>
      </p:sp>
      <p:sp>
        <p:nvSpPr>
          <p:cNvPr id="9" name="Text 5"/>
          <p:cNvSpPr/>
          <p:nvPr/>
        </p:nvSpPr>
        <p:spPr>
          <a:xfrm>
            <a:off x="1864400" y="2227778"/>
            <a:ext cx="2421493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Accuracy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1864400" y="2646640"/>
            <a:ext cx="6601658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Achieved 97.3% accuracy on the test set after 20 epochs.</a:t>
            </a:r>
            <a:endParaRPr lang="en-US" sz="1500" dirty="0"/>
          </a:p>
        </p:txBody>
      </p:sp>
      <p:sp>
        <p:nvSpPr>
          <p:cNvPr id="11" name="Shape 7"/>
          <p:cNvSpPr/>
          <p:nvPr/>
        </p:nvSpPr>
        <p:spPr>
          <a:xfrm>
            <a:off x="1090851" y="3768328"/>
            <a:ext cx="581144" cy="22860"/>
          </a:xfrm>
          <a:prstGeom prst="roundRect">
            <a:avLst>
              <a:gd name="adj" fmla="val 127114"/>
            </a:avLst>
          </a:prstGeom>
          <a:solidFill>
            <a:srgbClr val="D4CEC3"/>
          </a:solidFill>
          <a:ln/>
        </p:spPr>
      </p:sp>
      <p:sp>
        <p:nvSpPr>
          <p:cNvPr id="12" name="Shape 8"/>
          <p:cNvSpPr/>
          <p:nvPr/>
        </p:nvSpPr>
        <p:spPr>
          <a:xfrm>
            <a:off x="677942" y="3561874"/>
            <a:ext cx="435769" cy="435769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13" name="Text 9"/>
          <p:cNvSpPr/>
          <p:nvPr/>
        </p:nvSpPr>
        <p:spPr>
          <a:xfrm>
            <a:off x="750570" y="3598188"/>
            <a:ext cx="290513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250" dirty="0"/>
          </a:p>
        </p:txBody>
      </p:sp>
      <p:sp>
        <p:nvSpPr>
          <p:cNvPr id="14" name="Text 10"/>
          <p:cNvSpPr/>
          <p:nvPr/>
        </p:nvSpPr>
        <p:spPr>
          <a:xfrm>
            <a:off x="1864400" y="3537704"/>
            <a:ext cx="2421493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Precision &amp; Recall</a:t>
            </a:r>
            <a:endParaRPr lang="en-US" sz="1900" dirty="0"/>
          </a:p>
        </p:txBody>
      </p:sp>
      <p:sp>
        <p:nvSpPr>
          <p:cNvPr id="15" name="Text 11"/>
          <p:cNvSpPr/>
          <p:nvPr/>
        </p:nvSpPr>
        <p:spPr>
          <a:xfrm>
            <a:off x="1864400" y="3956566"/>
            <a:ext cx="6601658" cy="619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High precision (98.0%) and recall (98.2%) indicate reliable pneumonia detection with minimal false positives and negatives.</a:t>
            </a:r>
            <a:endParaRPr lang="en-US" sz="1500" dirty="0"/>
          </a:p>
        </p:txBody>
      </p:sp>
      <p:sp>
        <p:nvSpPr>
          <p:cNvPr id="16" name="Shape 12"/>
          <p:cNvSpPr/>
          <p:nvPr/>
        </p:nvSpPr>
        <p:spPr>
          <a:xfrm>
            <a:off x="1090851" y="5388173"/>
            <a:ext cx="581144" cy="22860"/>
          </a:xfrm>
          <a:prstGeom prst="roundRect">
            <a:avLst>
              <a:gd name="adj" fmla="val 127114"/>
            </a:avLst>
          </a:prstGeom>
          <a:solidFill>
            <a:srgbClr val="D4CEC3"/>
          </a:solidFill>
          <a:ln/>
        </p:spPr>
      </p:sp>
      <p:sp>
        <p:nvSpPr>
          <p:cNvPr id="17" name="Shape 13"/>
          <p:cNvSpPr/>
          <p:nvPr/>
        </p:nvSpPr>
        <p:spPr>
          <a:xfrm>
            <a:off x="677942" y="5181719"/>
            <a:ext cx="435769" cy="435769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18" name="Text 14"/>
          <p:cNvSpPr/>
          <p:nvPr/>
        </p:nvSpPr>
        <p:spPr>
          <a:xfrm>
            <a:off x="750570" y="5218033"/>
            <a:ext cx="290513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250" dirty="0"/>
          </a:p>
        </p:txBody>
      </p:sp>
      <p:sp>
        <p:nvSpPr>
          <p:cNvPr id="19" name="Text 15"/>
          <p:cNvSpPr/>
          <p:nvPr/>
        </p:nvSpPr>
        <p:spPr>
          <a:xfrm>
            <a:off x="1864400" y="5157549"/>
            <a:ext cx="2421493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F1-Score</a:t>
            </a:r>
            <a:endParaRPr lang="en-US" sz="1900" dirty="0"/>
          </a:p>
        </p:txBody>
      </p:sp>
      <p:sp>
        <p:nvSpPr>
          <p:cNvPr id="20" name="Text 16"/>
          <p:cNvSpPr/>
          <p:nvPr/>
        </p:nvSpPr>
        <p:spPr>
          <a:xfrm>
            <a:off x="1864400" y="5576411"/>
            <a:ext cx="6601658" cy="619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F1-measure of 0.9806 confirms balanced performance between precision and recall.</a:t>
            </a:r>
            <a:endParaRPr lang="en-US" sz="1500" dirty="0"/>
          </a:p>
        </p:txBody>
      </p:sp>
      <p:sp>
        <p:nvSpPr>
          <p:cNvPr id="21" name="Shape 17"/>
          <p:cNvSpPr/>
          <p:nvPr/>
        </p:nvSpPr>
        <p:spPr>
          <a:xfrm>
            <a:off x="1090851" y="7008019"/>
            <a:ext cx="581144" cy="22860"/>
          </a:xfrm>
          <a:prstGeom prst="roundRect">
            <a:avLst>
              <a:gd name="adj" fmla="val 127114"/>
            </a:avLst>
          </a:prstGeom>
          <a:solidFill>
            <a:srgbClr val="D4CEC3"/>
          </a:solidFill>
          <a:ln/>
        </p:spPr>
      </p:sp>
      <p:sp>
        <p:nvSpPr>
          <p:cNvPr id="22" name="Shape 18"/>
          <p:cNvSpPr/>
          <p:nvPr/>
        </p:nvSpPr>
        <p:spPr>
          <a:xfrm>
            <a:off x="677942" y="6801564"/>
            <a:ext cx="435769" cy="435769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23" name="Text 19"/>
          <p:cNvSpPr/>
          <p:nvPr/>
        </p:nvSpPr>
        <p:spPr>
          <a:xfrm>
            <a:off x="750570" y="6837878"/>
            <a:ext cx="290513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4</a:t>
            </a:r>
            <a:endParaRPr lang="en-US" sz="2250" dirty="0"/>
          </a:p>
        </p:txBody>
      </p:sp>
      <p:sp>
        <p:nvSpPr>
          <p:cNvPr id="24" name="Text 20"/>
          <p:cNvSpPr/>
          <p:nvPr/>
        </p:nvSpPr>
        <p:spPr>
          <a:xfrm>
            <a:off x="1864400" y="6777395"/>
            <a:ext cx="2421493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Loss</a:t>
            </a:r>
            <a:endParaRPr lang="en-US" sz="1900" dirty="0"/>
          </a:p>
        </p:txBody>
      </p:sp>
      <p:sp>
        <p:nvSpPr>
          <p:cNvPr id="25" name="Text 21"/>
          <p:cNvSpPr/>
          <p:nvPr/>
        </p:nvSpPr>
        <p:spPr>
          <a:xfrm>
            <a:off x="1864400" y="7196257"/>
            <a:ext cx="6601658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Low loss value of 0.065 reflects effective model training and convergence.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78700"/>
            <a:ext cx="104597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Comparative Analysis and Discussion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54454"/>
            <a:ext cx="39033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Comparison with Literature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3559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proposed ResNet-50 model outperforms other architectures like VGG16, MobileNet, and custom models with the highest accuracy of 97.3%.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2544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Model Advantages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383559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Fast and robust diagnosis suitable for clinics without radiologists.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2928" y="464069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Transfer learning reduces training time and overfitting.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544580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Effective handling of data imbalance and image variability.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2067" y="32544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72067" y="383559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Hardware limitations without GPU slowed training; resizing images was necessary to standardize inputs.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B13230-1784-798F-8F90-72CF0B5168F2}"/>
              </a:ext>
            </a:extLst>
          </p:cNvPr>
          <p:cNvSpPr/>
          <p:nvPr/>
        </p:nvSpPr>
        <p:spPr>
          <a:xfrm>
            <a:off x="12634332" y="7761249"/>
            <a:ext cx="1895707" cy="335955"/>
          </a:xfrm>
          <a:prstGeom prst="rect">
            <a:avLst/>
          </a:prstGeom>
          <a:solidFill>
            <a:srgbClr val="F9F6F0"/>
          </a:solidFill>
          <a:ln>
            <a:solidFill>
              <a:srgbClr val="F9F6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</TotalTime>
  <Words>760</Words>
  <Application>Microsoft Office PowerPoint</Application>
  <PresentationFormat>Custom</PresentationFormat>
  <Paragraphs>86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Gelasio</vt:lpstr>
      <vt:lpstr>Gelasio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vishnu pratap</cp:lastModifiedBy>
  <cp:revision>3</cp:revision>
  <dcterms:created xsi:type="dcterms:W3CDTF">2025-04-24T19:14:16Z</dcterms:created>
  <dcterms:modified xsi:type="dcterms:W3CDTF">2025-04-25T08:03:19Z</dcterms:modified>
</cp:coreProperties>
</file>